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sldIdLst>
    <p:sldId id="257" r:id="rId2"/>
    <p:sldId id="268" r:id="rId3"/>
    <p:sldId id="273" r:id="rId4"/>
    <p:sldId id="280"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225E"/>
    <a:srgbClr val="2109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91" autoAdjust="0"/>
    <p:restoredTop sz="94660"/>
  </p:normalViewPr>
  <p:slideViewPr>
    <p:cSldViewPr snapToGrid="0">
      <p:cViewPr varScale="1">
        <p:scale>
          <a:sx n="87" d="100"/>
          <a:sy n="87" d="100"/>
        </p:scale>
        <p:origin x="28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C00AFC-FCB4-4FD1-AE38-AFD96AAB256D}" type="datetimeFigureOut">
              <a:rPr lang="en-US" smtClean="0"/>
              <a:t>9/15/2021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FD421D-72CD-4893-854D-A2192EABDABB}" type="slidenum">
              <a:rPr lang="en-US" smtClean="0"/>
              <a:t>‹#›</a:t>
            </a:fld>
            <a:endParaRPr lang="en-US"/>
          </a:p>
        </p:txBody>
      </p:sp>
    </p:spTree>
    <p:extLst>
      <p:ext uri="{BB962C8B-B14F-4D97-AF65-F5344CB8AC3E}">
        <p14:creationId xmlns:p14="http://schemas.microsoft.com/office/powerpoint/2010/main" val="4103786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r>
              <a:rPr lang="en-US" dirty="0" smtClean="0">
                <a:latin typeface="Times New Roman" panose="02020603050405020304" pitchFamily="18" charset="0"/>
                <a:cs typeface="Times New Roman" panose="02020603050405020304" pitchFamily="18" charset="0"/>
              </a:rPr>
              <a:t>When it came to financial security, households with members who had a chronic illness had a much higher risk of financial ruin than households with healthy members.</a:t>
            </a:r>
            <a:r>
              <a:rPr lang="en-US" baseline="0"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Because the likelihood of catastrophic expenditure was unaffected by income level, it was concluded that NHI can give financial security to anyone. </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2CFD421D-72CD-4893-854D-A2192EABDABB}" type="slidenum">
              <a:rPr lang="en-US" smtClean="0"/>
              <a:t>2</a:t>
            </a:fld>
            <a:endParaRPr lang="en-US"/>
          </a:p>
        </p:txBody>
      </p:sp>
    </p:spTree>
    <p:extLst>
      <p:ext uri="{BB962C8B-B14F-4D97-AF65-F5344CB8AC3E}">
        <p14:creationId xmlns:p14="http://schemas.microsoft.com/office/powerpoint/2010/main" val="2018616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medical system in the United States, which is based on privatized, for-profit healthcare coverage, is broken.</a:t>
            </a:r>
          </a:p>
          <a:p>
            <a:r>
              <a:rPr lang="en-US" dirty="0" smtClean="0"/>
              <a:t>	National health insurance is long overdue.</a:t>
            </a:r>
            <a:r>
              <a:rPr lang="en-US" baseline="0" dirty="0" smtClean="0"/>
              <a:t> </a:t>
            </a:r>
            <a:r>
              <a:rPr lang="en-US" dirty="0" smtClean="0"/>
              <a:t>With its well populace, high quality of existence, well-trained specialists, pharmacists, and other medical professionals, and well-equipped clinics and diagnostic facilities, one might anticipate the United States to give the best possible treatment to all of its residents.</a:t>
            </a:r>
            <a:r>
              <a:rPr lang="en-US" baseline="0" dirty="0" smtClean="0"/>
              <a:t> </a:t>
            </a:r>
            <a:r>
              <a:rPr lang="en-US" dirty="0" smtClean="0"/>
              <a:t>Another argument why American can anticipate excellent health care is that the United States spends significantly more on medical coverage than just about any other nation. </a:t>
            </a:r>
            <a:endParaRPr lang="en-US" dirty="0"/>
          </a:p>
        </p:txBody>
      </p:sp>
      <p:sp>
        <p:nvSpPr>
          <p:cNvPr id="4" name="Slide Number Placeholder 3"/>
          <p:cNvSpPr>
            <a:spLocks noGrp="1"/>
          </p:cNvSpPr>
          <p:nvPr>
            <p:ph type="sldNum" sz="quarter" idx="10"/>
          </p:nvPr>
        </p:nvSpPr>
        <p:spPr/>
        <p:txBody>
          <a:bodyPr/>
          <a:lstStyle/>
          <a:p>
            <a:fld id="{2CFD421D-72CD-4893-854D-A2192EABDABB}" type="slidenum">
              <a:rPr lang="en-US" smtClean="0"/>
              <a:t>3</a:t>
            </a:fld>
            <a:endParaRPr lang="en-US"/>
          </a:p>
        </p:txBody>
      </p:sp>
    </p:spTree>
    <p:extLst>
      <p:ext uri="{BB962C8B-B14F-4D97-AF65-F5344CB8AC3E}">
        <p14:creationId xmlns:p14="http://schemas.microsoft.com/office/powerpoint/2010/main" val="2654877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CA14229-F322-4CA6-B183-07928B3D583C}" type="datetimeFigureOut">
              <a:rPr lang="en-US" smtClean="0"/>
              <a:t>9/15/2021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401775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9/15/2021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2510941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9/15/2021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8059507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9/15/2021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42335978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9/15/2021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845879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9/15/2021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41006109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CA14229-F322-4CA6-B183-07928B3D583C}" type="datetimeFigureOut">
              <a:rPr lang="en-US" smtClean="0"/>
              <a:t>9/15/2021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14142459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CA14229-F322-4CA6-B183-07928B3D583C}" type="datetimeFigureOut">
              <a:rPr lang="en-US" smtClean="0"/>
              <a:t>9/15/2021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3923433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CA14229-F322-4CA6-B183-07928B3D583C}" type="datetimeFigureOut">
              <a:rPr lang="en-US" smtClean="0"/>
              <a:t>9/15/2021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3040100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9/15/2021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2727480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CA14229-F322-4CA6-B183-07928B3D583C}" type="datetimeFigureOut">
              <a:rPr lang="en-US" smtClean="0"/>
              <a:t>9/15/2021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2834940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CA14229-F322-4CA6-B183-07928B3D583C}" type="datetimeFigureOut">
              <a:rPr lang="en-US" smtClean="0"/>
              <a:t>9/15/2021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1325002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CA14229-F322-4CA6-B183-07928B3D583C}" type="datetimeFigureOut">
              <a:rPr lang="en-US" smtClean="0"/>
              <a:t>9/15/2021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204985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A14229-F322-4CA6-B183-07928B3D583C}" type="datetimeFigureOut">
              <a:rPr lang="en-US" smtClean="0"/>
              <a:t>9/15/2021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3764745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CA14229-F322-4CA6-B183-07928B3D583C}" type="datetimeFigureOut">
              <a:rPr lang="en-US" smtClean="0"/>
              <a:t>9/15/2021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4052633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CA14229-F322-4CA6-B183-07928B3D583C}" type="datetimeFigureOut">
              <a:rPr lang="en-US" smtClean="0"/>
              <a:t>9/15/2021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3135262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CA14229-F322-4CA6-B183-07928B3D583C}" type="datetimeFigureOut">
              <a:rPr lang="en-US" smtClean="0"/>
              <a:t>9/15/2021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A09FBAC-22A3-4655-BA44-4B3E70958790}" type="slidenum">
              <a:rPr lang="en-US" smtClean="0"/>
              <a:t>‹#›</a:t>
            </a:fld>
            <a:endParaRPr lang="en-US" dirty="0"/>
          </a:p>
        </p:txBody>
      </p:sp>
    </p:spTree>
    <p:extLst>
      <p:ext uri="{BB962C8B-B14F-4D97-AF65-F5344CB8AC3E}">
        <p14:creationId xmlns:p14="http://schemas.microsoft.com/office/powerpoint/2010/main" val="27335656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969819"/>
            <a:ext cx="8596668" cy="5071544"/>
          </a:xfrm>
        </p:spPr>
        <p:txBody>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r>
              <a:rPr lang="en-US" sz="2400" dirty="0" smtClean="0">
                <a:solidFill>
                  <a:schemeClr val="tx1"/>
                </a:solidFill>
                <a:latin typeface="Times New Roman" panose="02020603050405020304" pitchFamily="18" charset="0"/>
                <a:cs typeface="Times New Roman" panose="02020603050405020304" pitchFamily="18" charset="0"/>
              </a:rPr>
              <a:t>National Health </a:t>
            </a:r>
            <a:r>
              <a:rPr lang="en-US" sz="2400" dirty="0" err="1" smtClean="0">
                <a:solidFill>
                  <a:schemeClr val="tx1"/>
                </a:solidFill>
                <a:latin typeface="Times New Roman" panose="02020603050405020304" pitchFamily="18" charset="0"/>
                <a:cs typeface="Times New Roman" panose="02020603050405020304" pitchFamily="18" charset="0"/>
              </a:rPr>
              <a:t>Insuarance</a:t>
            </a:r>
            <a:endParaRPr lang="en-US" sz="2400" dirty="0" smtClean="0">
              <a:solidFill>
                <a:schemeClr val="tx1"/>
              </a:solidFill>
              <a:latin typeface="Times New Roman" panose="02020603050405020304" pitchFamily="18" charset="0"/>
              <a:cs typeface="Times New Roman" panose="02020603050405020304" pitchFamily="18" charset="0"/>
            </a:endParaRPr>
          </a:p>
          <a:p>
            <a:pPr marL="0" indent="0" algn="ctr">
              <a:buNone/>
            </a:pPr>
            <a:r>
              <a:rPr lang="en-US" sz="2400" dirty="0" smtClean="0">
                <a:solidFill>
                  <a:schemeClr val="tx1"/>
                </a:solidFill>
                <a:latin typeface="Times New Roman" panose="02020603050405020304" pitchFamily="18" charset="0"/>
                <a:cs typeface="Times New Roman" panose="02020603050405020304" pitchFamily="18" charset="0"/>
              </a:rPr>
              <a:t>Student Name</a:t>
            </a:r>
            <a:endParaRPr lang="en-US" sz="2400" dirty="0">
              <a:solidFill>
                <a:schemeClr val="tx1"/>
              </a:solidFill>
              <a:latin typeface="Times New Roman" panose="02020603050405020304" pitchFamily="18" charset="0"/>
              <a:cs typeface="Times New Roman" panose="02020603050405020304" pitchFamily="18" charset="0"/>
            </a:endParaRPr>
          </a:p>
          <a:p>
            <a:pPr marL="0" indent="0" algn="ctr">
              <a:buNone/>
            </a:pPr>
            <a:r>
              <a:rPr lang="en-US" sz="2400" dirty="0">
                <a:solidFill>
                  <a:schemeClr val="tx1"/>
                </a:solidFill>
                <a:latin typeface="Times New Roman" panose="02020603050405020304" pitchFamily="18" charset="0"/>
                <a:cs typeface="Times New Roman" panose="02020603050405020304" pitchFamily="18" charset="0"/>
              </a:rPr>
              <a:t>Instructor </a:t>
            </a:r>
            <a:r>
              <a:rPr lang="en-US" sz="2400" dirty="0" smtClean="0">
                <a:solidFill>
                  <a:schemeClr val="tx1"/>
                </a:solidFill>
                <a:latin typeface="Times New Roman" panose="02020603050405020304" pitchFamily="18" charset="0"/>
                <a:cs typeface="Times New Roman" panose="02020603050405020304" pitchFamily="18" charset="0"/>
              </a:rPr>
              <a:t>Name</a:t>
            </a:r>
            <a:endParaRPr lang="en-US" sz="2400" dirty="0">
              <a:solidFill>
                <a:schemeClr val="tx1"/>
              </a:solidFill>
              <a:latin typeface="Times New Roman" panose="02020603050405020304" pitchFamily="18" charset="0"/>
              <a:cs typeface="Times New Roman" panose="02020603050405020304" pitchFamily="18" charset="0"/>
            </a:endParaRPr>
          </a:p>
          <a:p>
            <a:pPr marL="0" indent="0" algn="ctr">
              <a:buNone/>
            </a:pPr>
            <a:r>
              <a:rPr lang="en-US" sz="2400" dirty="0" smtClean="0">
                <a:solidFill>
                  <a:schemeClr val="tx1"/>
                </a:solidFill>
                <a:latin typeface="Times New Roman" panose="02020603050405020304" pitchFamily="18" charset="0"/>
                <a:cs typeface="Times New Roman" panose="02020603050405020304" pitchFamily="18" charset="0"/>
              </a:rPr>
              <a:t>Course</a:t>
            </a:r>
            <a:endParaRPr lang="en-US" sz="2400" dirty="0">
              <a:solidFill>
                <a:schemeClr val="tx1"/>
              </a:solidFill>
              <a:latin typeface="Times New Roman" panose="02020603050405020304" pitchFamily="18" charset="0"/>
              <a:cs typeface="Times New Roman" panose="02020603050405020304" pitchFamily="18" charset="0"/>
            </a:endParaRPr>
          </a:p>
          <a:p>
            <a:pPr marL="0" indent="0" algn="ctr">
              <a:buNone/>
            </a:pPr>
            <a:r>
              <a:rPr lang="en-US" sz="2400" dirty="0" smtClean="0">
                <a:solidFill>
                  <a:schemeClr val="tx1"/>
                </a:solidFill>
                <a:latin typeface="Times New Roman" panose="02020603050405020304" pitchFamily="18" charset="0"/>
                <a:cs typeface="Times New Roman" panose="02020603050405020304" pitchFamily="18" charset="0"/>
              </a:rPr>
              <a:t>Date</a:t>
            </a:r>
            <a:endParaRPr lang="en-US" sz="2400" dirty="0">
              <a:solidFill>
                <a:schemeClr val="tx1"/>
              </a:solidFill>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29019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69818"/>
          </a:xfrm>
        </p:spPr>
        <p:txBody>
          <a:bodyPr/>
          <a:lstStyle/>
          <a:p>
            <a:pPr algn="ctr"/>
            <a:r>
              <a:rPr lang="en-US" dirty="0" smtClean="0">
                <a:solidFill>
                  <a:schemeClr val="tx1"/>
                </a:solidFill>
              </a:rPr>
              <a:t>National health Insurance</a:t>
            </a:r>
            <a:endParaRPr lang="en-US" dirty="0">
              <a:solidFill>
                <a:schemeClr val="tx1"/>
              </a:solidFill>
            </a:endParaRPr>
          </a:p>
        </p:txBody>
      </p:sp>
      <p:sp>
        <p:nvSpPr>
          <p:cNvPr id="3" name="Content Placeholder 2"/>
          <p:cNvSpPr>
            <a:spLocks noGrp="1"/>
          </p:cNvSpPr>
          <p:nvPr>
            <p:ph idx="1"/>
          </p:nvPr>
        </p:nvSpPr>
        <p:spPr>
          <a:xfrm>
            <a:off x="677334" y="1689535"/>
            <a:ext cx="8596668" cy="4586574"/>
          </a:xfrm>
        </p:spPr>
        <p:txBody>
          <a:bodyPr>
            <a:noAutofit/>
          </a:bodyPr>
          <a:lstStyle/>
          <a:p>
            <a:r>
              <a:rPr lang="en-US" sz="2000" dirty="0" smtClean="0">
                <a:latin typeface="Times New Roman" panose="02020603050405020304" pitchFamily="18" charset="0"/>
                <a:cs typeface="Times New Roman" panose="02020603050405020304" pitchFamily="18" charset="0"/>
              </a:rPr>
              <a:t> The national health insurance system in United states </a:t>
            </a:r>
            <a:r>
              <a:rPr lang="en-US" sz="2000" dirty="0">
                <a:latin typeface="Times New Roman" panose="02020603050405020304" pitchFamily="18" charset="0"/>
                <a:cs typeface="Times New Roman" panose="02020603050405020304" pitchFamily="18" charset="0"/>
              </a:rPr>
              <a:t>is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 conservative government universal program that provides health coverage that ensures that everyone has access to healthcare provision in the event of a medical emergency, injury, or </a:t>
            </a:r>
            <a:r>
              <a:rPr lang="en-US" sz="2000" dirty="0" smtClean="0">
                <a:latin typeface="Times New Roman" panose="02020603050405020304" pitchFamily="18" charset="0"/>
                <a:cs typeface="Times New Roman" panose="02020603050405020304" pitchFamily="18" charset="0"/>
              </a:rPr>
              <a:t>childbirth </a:t>
            </a:r>
            <a:r>
              <a:rPr lang="en-US" sz="2000" dirty="0">
                <a:latin typeface="Times New Roman" panose="02020603050405020304" pitchFamily="18" charset="0"/>
                <a:cs typeface="Times New Roman" panose="02020603050405020304" pitchFamily="18" charset="0"/>
              </a:rPr>
              <a:t>(DePew &amp; Gonzales, 2020</a:t>
            </a:r>
            <a:r>
              <a:rPr lang="en-US" sz="2000" dirty="0" smtClean="0">
                <a:latin typeface="Times New Roman" panose="02020603050405020304" pitchFamily="18" charset="0"/>
                <a:cs typeface="Times New Roman" panose="02020603050405020304" pitchFamily="18" charset="0"/>
              </a:rPr>
              <a:t>). </a:t>
            </a:r>
          </a:p>
          <a:p>
            <a:r>
              <a:rPr lang="en-US" sz="2000" dirty="0" smtClean="0">
                <a:latin typeface="Times New Roman" panose="02020603050405020304" pitchFamily="18" charset="0"/>
                <a:cs typeface="Times New Roman" panose="02020603050405020304" pitchFamily="18" charset="0"/>
              </a:rPr>
              <a:t>Based on this model, I would strongly support the American to adopt this system of health coverage in </a:t>
            </a:r>
            <a:r>
              <a:rPr lang="en-US" sz="2000" dirty="0">
                <a:latin typeface="Times New Roman" panose="02020603050405020304" pitchFamily="18" charset="0"/>
                <a:cs typeface="Times New Roman" panose="02020603050405020304" pitchFamily="18" charset="0"/>
              </a:rPr>
              <a:t>such that, When compared to the Community - based health coverage, the NHI dramatically improves mobility for low-income individuals, boosting health system redistribution and accessible for people of all levels of </a:t>
            </a:r>
            <a:r>
              <a:rPr lang="en-US" sz="2000" dirty="0" smtClean="0">
                <a:latin typeface="Times New Roman" panose="02020603050405020304" pitchFamily="18" charset="0"/>
                <a:cs typeface="Times New Roman" panose="02020603050405020304" pitchFamily="18" charset="0"/>
              </a:rPr>
              <a:t>income (DePew</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&amp; Gonzales, 2020).</a:t>
            </a:r>
          </a:p>
          <a:p>
            <a:r>
              <a:rPr lang="en-US" sz="2000" dirty="0">
                <a:latin typeface="Times New Roman" panose="02020603050405020304" pitchFamily="18" charset="0"/>
                <a:cs typeface="Times New Roman" panose="02020603050405020304" pitchFamily="18" charset="0"/>
              </a:rPr>
              <a:t>Most crucially, NHI increased accessibility for those in the lowest economic </a:t>
            </a:r>
            <a:r>
              <a:rPr lang="en-US" sz="2000" dirty="0" smtClean="0">
                <a:latin typeface="Times New Roman" panose="02020603050405020304" pitchFamily="18" charset="0"/>
                <a:cs typeface="Times New Roman" panose="02020603050405020304" pitchFamily="18" charset="0"/>
              </a:rPr>
              <a:t>bracket.</a:t>
            </a:r>
          </a:p>
          <a:p>
            <a:endParaRPr lang="en-US" sz="2000" dirty="0">
              <a:latin typeface="Times New Roman" panose="02020603050405020304" pitchFamily="18" charset="0"/>
              <a:cs typeface="Times New Roman" panose="02020603050405020304" pitchFamily="18" charset="0"/>
            </a:endParaRPr>
          </a:p>
          <a:p>
            <a:endParaRPr lang="en-US" sz="2000"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1288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34291"/>
          </a:xfrm>
        </p:spPr>
        <p:txBody>
          <a:bodyPr/>
          <a:lstStyle/>
          <a:p>
            <a:pPr algn="ctr"/>
            <a:r>
              <a:rPr lang="en-US" dirty="0" smtClean="0">
                <a:solidFill>
                  <a:schemeClr val="tx1"/>
                </a:solidFill>
                <a:latin typeface="Times New Roman" panose="02020603050405020304" pitchFamily="18" charset="0"/>
                <a:cs typeface="Times New Roman" panose="02020603050405020304" pitchFamily="18" charset="0"/>
              </a:rPr>
              <a:t>Continuation</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77334" y="1620261"/>
            <a:ext cx="8596668" cy="4198648"/>
          </a:xfrm>
        </p:spPr>
        <p:txBody>
          <a:bodyPr>
            <a:normAutofit/>
          </a:bodyPr>
          <a:lstStyle/>
          <a:p>
            <a:r>
              <a:rPr lang="en-US" dirty="0">
                <a:latin typeface="Times New Roman" panose="02020603050405020304" pitchFamily="18" charset="0"/>
                <a:cs typeface="Times New Roman" panose="02020603050405020304" pitchFamily="18" charset="0"/>
              </a:rPr>
              <a:t>The United States should implement system as it will lower healthcare costs by eliminating inefficient, expensive bureaucracies while also providing all citizens with preventative services care, hence enhancing overall care quality.</a:t>
            </a:r>
          </a:p>
          <a:p>
            <a:r>
              <a:rPr lang="en-US" dirty="0">
                <a:latin typeface="Times New Roman" panose="02020603050405020304" pitchFamily="18" charset="0"/>
                <a:cs typeface="Times New Roman" panose="02020603050405020304" pitchFamily="18" charset="0"/>
              </a:rPr>
              <a:t>Medication must be regarded as a public services rather than a corporation. </a:t>
            </a:r>
            <a:endParaRPr lang="en-US"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The only option to accomplish macroeconomic effectiveness in the US </a:t>
            </a:r>
            <a:r>
              <a:rPr lang="en-US" dirty="0" smtClean="0">
                <a:latin typeface="Times New Roman" panose="02020603050405020304" pitchFamily="18" charset="0"/>
                <a:cs typeface="Times New Roman" panose="02020603050405020304" pitchFamily="18" charset="0"/>
              </a:rPr>
              <a:t>Medicare </a:t>
            </a:r>
            <a:r>
              <a:rPr lang="en-US" dirty="0">
                <a:latin typeface="Times New Roman" panose="02020603050405020304" pitchFamily="18" charset="0"/>
                <a:cs typeface="Times New Roman" panose="02020603050405020304" pitchFamily="18" charset="0"/>
              </a:rPr>
              <a:t>system is to have an unified system, in which the administration supports medical coverage but the provision of medical services seems to be under individual </a:t>
            </a:r>
            <a:r>
              <a:rPr lang="en-US" dirty="0" smtClean="0">
                <a:latin typeface="Times New Roman" panose="02020603050405020304" pitchFamily="18" charset="0"/>
                <a:cs typeface="Times New Roman" panose="02020603050405020304" pitchFamily="18" charset="0"/>
              </a:rPr>
              <a:t>ownership </a:t>
            </a:r>
            <a:r>
              <a:rPr lang="en-US" dirty="0">
                <a:latin typeface="Times New Roman" panose="02020603050405020304" pitchFamily="18" charset="0"/>
                <a:cs typeface="Times New Roman" panose="02020603050405020304" pitchFamily="18" charset="0"/>
              </a:rPr>
              <a:t>(Patrick &amp; Yang, 2020</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Despite having the highest per head healthcare spending of any country, the United States nevertheless has roughly 45 million underserved residents, several with just minimal support, soaring medical costs, protracted care difficulties, and comparatively poor health </a:t>
            </a:r>
            <a:r>
              <a:rPr lang="en-US" dirty="0" smtClean="0">
                <a:latin typeface="Times New Roman" panose="02020603050405020304" pitchFamily="18" charset="0"/>
                <a:cs typeface="Times New Roman" panose="02020603050405020304" pitchFamily="18" charset="0"/>
              </a:rPr>
              <a:t>outcomes (Patrick </a:t>
            </a:r>
            <a:r>
              <a:rPr lang="en-US" dirty="0">
                <a:latin typeface="Times New Roman" panose="02020603050405020304" pitchFamily="18" charset="0"/>
                <a:cs typeface="Times New Roman" panose="02020603050405020304" pitchFamily="18" charset="0"/>
              </a:rPr>
              <a:t>&amp; Yang</a:t>
            </a:r>
            <a:r>
              <a:rPr lang="en-US" dirty="0" smtClean="0">
                <a:latin typeface="Times New Roman" panose="02020603050405020304" pitchFamily="18" charset="0"/>
                <a:cs typeface="Times New Roman" panose="02020603050405020304" pitchFamily="18" charset="0"/>
              </a:rPr>
              <a:t>, 2020).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95378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8779" y="381073"/>
            <a:ext cx="8596668" cy="1320800"/>
          </a:xfrm>
        </p:spPr>
        <p:txBody>
          <a:bodyPr/>
          <a:lstStyle/>
          <a:p>
            <a:r>
              <a:rPr lang="en-US" dirty="0" smtClean="0"/>
              <a:t>References</a:t>
            </a:r>
            <a:endParaRPr lang="en-US" dirty="0"/>
          </a:p>
        </p:txBody>
      </p:sp>
      <p:sp>
        <p:nvSpPr>
          <p:cNvPr id="3" name="Content Placeholder 2"/>
          <p:cNvSpPr>
            <a:spLocks noGrp="1"/>
          </p:cNvSpPr>
          <p:nvPr>
            <p:ph idx="1"/>
          </p:nvPr>
        </p:nvSpPr>
        <p:spPr>
          <a:xfrm>
            <a:off x="677334" y="1041473"/>
            <a:ext cx="8596668" cy="3880773"/>
          </a:xfrm>
        </p:spPr>
        <p:txBody>
          <a:bodyPr>
            <a:normAutofit/>
          </a:bodyPr>
          <a:lstStyle/>
          <a:p>
            <a:endParaRPr lang="en-US" dirty="0" smtClean="0"/>
          </a:p>
          <a:p>
            <a:r>
              <a:rPr lang="en-US" dirty="0">
                <a:latin typeface="Times New Roman" panose="02020603050405020304" pitchFamily="18" charset="0"/>
                <a:cs typeface="Times New Roman" panose="02020603050405020304" pitchFamily="18" charset="0"/>
              </a:rPr>
              <a:t>DePew, R., &amp; Gonzales, G. (2020). Differences in health outcomes between </a:t>
            </a:r>
            <a:r>
              <a:rPr lang="en-US" dirty="0" smtClean="0">
                <a:latin typeface="Times New Roman" panose="02020603050405020304" pitchFamily="18" charset="0"/>
                <a:cs typeface="Times New Roman" panose="02020603050405020304" pitchFamily="18" charset="0"/>
              </a:rPr>
              <a:t>millennial </a:t>
            </a:r>
            <a:r>
              <a:rPr lang="en-US" dirty="0">
                <a:latin typeface="Times New Roman" panose="02020603050405020304" pitchFamily="18" charset="0"/>
                <a:cs typeface="Times New Roman" panose="02020603050405020304" pitchFamily="18" charset="0"/>
              </a:rPr>
              <a:t>and Generation X in the USA: Evidence from the National Health Interview Survey. </a:t>
            </a:r>
            <a:r>
              <a:rPr lang="en-US" i="1" dirty="0">
                <a:latin typeface="Times New Roman" panose="02020603050405020304" pitchFamily="18" charset="0"/>
                <a:cs typeface="Times New Roman" panose="02020603050405020304" pitchFamily="18" charset="0"/>
              </a:rPr>
              <a:t>Population Research and Policy Review</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39</a:t>
            </a:r>
            <a:r>
              <a:rPr lang="en-US" dirty="0">
                <a:latin typeface="Times New Roman" panose="02020603050405020304" pitchFamily="18" charset="0"/>
                <a:cs typeface="Times New Roman" panose="02020603050405020304" pitchFamily="18" charset="0"/>
              </a:rPr>
              <a:t>(3), </a:t>
            </a:r>
            <a:r>
              <a:rPr lang="en-US" dirty="0" smtClean="0">
                <a:latin typeface="Times New Roman" panose="02020603050405020304" pitchFamily="18" charset="0"/>
                <a:cs typeface="Times New Roman" panose="02020603050405020304" pitchFamily="18" charset="0"/>
              </a:rPr>
              <a:t>605-616.</a:t>
            </a:r>
          </a:p>
          <a:p>
            <a:r>
              <a:rPr lang="en-US" dirty="0">
                <a:latin typeface="Times New Roman" panose="02020603050405020304" pitchFamily="18" charset="0"/>
                <a:cs typeface="Times New Roman" panose="02020603050405020304" pitchFamily="18" charset="0"/>
              </a:rPr>
              <a:t>Patrick, J., &amp; Yang, P. Q. (2021). Health Insurance Coverage before and after the Affordable Care Act in the USA. </a:t>
            </a:r>
            <a:r>
              <a:rPr lang="en-US" i="1" dirty="0" err="1">
                <a:latin typeface="Times New Roman" panose="02020603050405020304" pitchFamily="18" charset="0"/>
                <a:cs typeface="Times New Roman" panose="02020603050405020304" pitchFamily="18" charset="0"/>
              </a:rPr>
              <a:t>Sci</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3</a:t>
            </a:r>
            <a:r>
              <a:rPr lang="en-US" dirty="0">
                <a:latin typeface="Times New Roman" panose="02020603050405020304" pitchFamily="18" charset="0"/>
                <a:cs typeface="Times New Roman" panose="02020603050405020304" pitchFamily="18" charset="0"/>
              </a:rPr>
              <a:t>(2), </a:t>
            </a:r>
            <a:r>
              <a:rPr lang="en-US" dirty="0" smtClean="0">
                <a:latin typeface="Times New Roman" panose="02020603050405020304" pitchFamily="18" charset="0"/>
                <a:cs typeface="Times New Roman" panose="02020603050405020304" pitchFamily="18" charset="0"/>
              </a:rPr>
              <a:t>25.</a:t>
            </a:r>
          </a:p>
        </p:txBody>
      </p:sp>
    </p:spTree>
    <p:extLst>
      <p:ext uri="{BB962C8B-B14F-4D97-AF65-F5344CB8AC3E}">
        <p14:creationId xmlns:p14="http://schemas.microsoft.com/office/powerpoint/2010/main" val="175979281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1597</TotalTime>
  <Words>333</Words>
  <Application>Microsoft Office PowerPoint</Application>
  <PresentationFormat>Widescreen</PresentationFormat>
  <Paragraphs>26</Paragraphs>
  <Slides>4</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Calibri</vt:lpstr>
      <vt:lpstr>Times New Roman</vt:lpstr>
      <vt:lpstr>Trebuchet MS</vt:lpstr>
      <vt:lpstr>Wingdings 3</vt:lpstr>
      <vt:lpstr>Facet</vt:lpstr>
      <vt:lpstr>PowerPoint Presentation</vt:lpstr>
      <vt:lpstr>National health Insurance</vt:lpstr>
      <vt:lpstr>Continuation</vt:lpstr>
      <vt:lpstr>References</vt:lpstr>
    </vt:vector>
  </TitlesOfParts>
  <Company>The Government of Kenya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The Government of Kenya</dc:creator>
  <cp:lastModifiedBy>User</cp:lastModifiedBy>
  <cp:revision>94</cp:revision>
  <dcterms:created xsi:type="dcterms:W3CDTF">2019-05-27T18:33:59Z</dcterms:created>
  <dcterms:modified xsi:type="dcterms:W3CDTF">2021-09-15T08:18:13Z</dcterms:modified>
</cp:coreProperties>
</file>